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ontserrat"/>
      <p:regular r:id="rId38"/>
      <p:bold r:id="rId39"/>
      <p:italic r:id="rId40"/>
      <p:boldItalic r:id="rId41"/>
    </p:embeddedFont>
    <p:embeddedFont>
      <p:font typeface="Old Standard TT"/>
      <p:regular r:id="rId42"/>
      <p:bold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italic.fntdata"/><Relationship Id="rId20" Type="http://schemas.openxmlformats.org/officeDocument/2006/relationships/slide" Target="slides/slide15.xml"/><Relationship Id="rId42" Type="http://schemas.openxmlformats.org/officeDocument/2006/relationships/font" Target="fonts/OldStandardTT-regular.fntdata"/><Relationship Id="rId41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44" Type="http://schemas.openxmlformats.org/officeDocument/2006/relationships/font" Target="fonts/OldStandardTT-italic.fntdata"/><Relationship Id="rId21" Type="http://schemas.openxmlformats.org/officeDocument/2006/relationships/slide" Target="slides/slide16.xml"/><Relationship Id="rId43" Type="http://schemas.openxmlformats.org/officeDocument/2006/relationships/font" Target="fonts/OldStandardT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bold.fntdata"/><Relationship Id="rId16" Type="http://schemas.openxmlformats.org/officeDocument/2006/relationships/slide" Target="slides/slide11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1af7278c5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1af7278c5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af7278c5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af7278c5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af7278c5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af7278c5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1af7278c5b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1af7278c5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af7278c5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af7278c5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3e5ee8c4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3e5ee8c4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af7278c5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af7278c5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af7278c5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af7278c5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af7278c5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af7278c5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af7278c5b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af7278c5b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Déplacer partie 1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2f8f734f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2f8f734f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1af7278c5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1af7278c5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af7278c5b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af7278c5b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af7278c5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af7278c5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af7278c5b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af7278c5b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af7278c5b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af7278c5b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2391ab8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2391ab8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1af7278c5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1af7278c5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af7278c5b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1af7278c5b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af7278c5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1af7278c5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af7278c5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1af7278c5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2f8f734f4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2f8f734f4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1af7278c5b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1af7278c5b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af7278c5b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af7278c5b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1af7278c5b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1af7278c5b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22f8f734f4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22f8f734f4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2f8f734f4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2f8f734f4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2f8f734f4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2f8f734f4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3743cf20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3743cf20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3743cf20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3743cf20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1af7278c5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1af7278c5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5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image" Target="../media/image5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8.png"/><Relationship Id="rId6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4.png"/><Relationship Id="rId4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santepubliquefrance.fr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275" y="1250"/>
            <a:ext cx="9195273" cy="51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/>
        </p:nvSpPr>
        <p:spPr>
          <a:xfrm>
            <a:off x="111163" y="193800"/>
            <a:ext cx="8870400" cy="13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highlight>
                  <a:srgbClr val="F5F5F5"/>
                </a:highlight>
                <a:latin typeface="Montserrat"/>
                <a:ea typeface="Montserrat"/>
                <a:cs typeface="Montserrat"/>
                <a:sym typeface="Montserrat"/>
              </a:rPr>
              <a:t>NutriFit : U</a:t>
            </a:r>
            <a:r>
              <a:rPr b="1" lang="en" sz="2300">
                <a:solidFill>
                  <a:schemeClr val="dk1"/>
                </a:solidFill>
                <a:highlight>
                  <a:srgbClr val="F5F5F5"/>
                </a:highlight>
                <a:latin typeface="Montserrat"/>
                <a:ea typeface="Montserrat"/>
                <a:cs typeface="Montserrat"/>
                <a:sym typeface="Montserrat"/>
              </a:rPr>
              <a:t>ne application de santé publique au service des  diabétiques</a:t>
            </a:r>
            <a:endParaRPr b="1" sz="2300">
              <a:solidFill>
                <a:schemeClr val="dk1"/>
              </a:solidFill>
              <a:highlight>
                <a:srgbClr val="F5F5F5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highlight>
                <a:srgbClr val="F5F5F5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256375" y="4441675"/>
            <a:ext cx="4922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Mitra DADGAR- Data Scientist</a:t>
            </a:r>
            <a:endParaRPr sz="24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>
            <p:ph type="title"/>
          </p:nvPr>
        </p:nvSpPr>
        <p:spPr>
          <a:xfrm>
            <a:off x="261050" y="1990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3.2 Analyse descriptive</a:t>
            </a:r>
            <a:endParaRPr/>
          </a:p>
        </p:txBody>
      </p:sp>
      <p:sp>
        <p:nvSpPr>
          <p:cNvPr id="166" name="Google Shape;166;p22"/>
          <p:cNvSpPr txBox="1"/>
          <p:nvPr/>
        </p:nvSpPr>
        <p:spPr>
          <a:xfrm>
            <a:off x="3580900" y="419600"/>
            <a:ext cx="416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Les marques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4839675" y="133832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marques distributeurs sont les plus représentées :Carrefour, Bonarea, Auchan.</a:t>
            </a:r>
            <a:endParaRPr/>
          </a:p>
        </p:txBody>
      </p:sp>
      <p:pic>
        <p:nvPicPr>
          <p:cNvPr id="168" name="Google Shape;16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700" y="1050475"/>
            <a:ext cx="4017651" cy="358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4839675" y="23294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Nombre de marques : 109050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70" name="Google Shape;17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311700" y="3055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3.3 Analyse descriptive </a:t>
            </a:r>
            <a:endParaRPr/>
          </a:p>
        </p:txBody>
      </p:sp>
      <p:sp>
        <p:nvSpPr>
          <p:cNvPr id="176" name="Google Shape;176;p23"/>
          <p:cNvSpPr txBox="1"/>
          <p:nvPr/>
        </p:nvSpPr>
        <p:spPr>
          <a:xfrm>
            <a:off x="3672425" y="5932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Les pays</a:t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209800" y="19561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France est le pays où l’on retrouve le plus de produits après l</a:t>
            </a:r>
            <a:r>
              <a:rPr lang="en"/>
              <a:t>es États-Unis </a:t>
            </a:r>
            <a:r>
              <a:rPr lang="en"/>
              <a:t>et l’Espagne</a:t>
            </a:r>
            <a:endParaRPr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525" y="1253500"/>
            <a:ext cx="3734049" cy="2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253825" y="2280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3.4 Analyse descriptive</a:t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3544750" y="4485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La </a:t>
            </a: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nutrigrade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850" y="1167125"/>
            <a:ext cx="3313251" cy="318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361700" y="18591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plupart des produits sont dans la catégorie de Nutrigrade D et C et B</a:t>
            </a:r>
            <a:endParaRPr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4. Analyse multivariée</a:t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00" y="1434900"/>
            <a:ext cx="4217800" cy="2391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5194125" y="1593925"/>
            <a:ext cx="33711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Hypothèses de travail: 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Lien entre ingrédients (sucre/fat/salt) et données nutritionnelles(nutrigrade) et énergétique 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Utilisation des données nutritionnelles, énergétiques et de la composition pour créer un indice universel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D1C1D"/>
              </a:solidFill>
            </a:endParaRPr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>
            <p:ph type="title"/>
          </p:nvPr>
        </p:nvSpPr>
        <p:spPr>
          <a:xfrm>
            <a:off x="188725" y="0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4.1 Analyse multivariée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50" y="1050575"/>
            <a:ext cx="3457201" cy="290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4342" y="1050575"/>
            <a:ext cx="3345309" cy="2842439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188725" y="0"/>
            <a:ext cx="8520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4.2 Analyse multivariée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81" y="1117925"/>
            <a:ext cx="3946519" cy="2907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425" y="1117925"/>
            <a:ext cx="3523046" cy="290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232125" y="47150"/>
            <a:ext cx="8520600" cy="4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4.3 Analyses multivariées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350" y="470150"/>
            <a:ext cx="3190275" cy="23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675" y="470150"/>
            <a:ext cx="2610576" cy="234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8350" y="2854475"/>
            <a:ext cx="3154099" cy="21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8100" y="470150"/>
            <a:ext cx="2756200" cy="2287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232125" y="1267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4.5 Analyse multivariée</a:t>
            </a:r>
            <a:endParaRPr/>
          </a:p>
        </p:txBody>
      </p:sp>
      <p:sp>
        <p:nvSpPr>
          <p:cNvPr id="228" name="Google Shape;228;p29"/>
          <p:cNvSpPr txBox="1"/>
          <p:nvPr>
            <p:ph idx="1" type="body"/>
          </p:nvPr>
        </p:nvSpPr>
        <p:spPr>
          <a:xfrm>
            <a:off x="57875" y="600425"/>
            <a:ext cx="9049800" cy="39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On va montrer l'influence des variables cibles (fat , sel, carboh, additif, sugar) sur le nutrigrade</a:t>
            </a:r>
            <a:endParaRPr/>
          </a:p>
        </p:txBody>
      </p:sp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50" y="1130563"/>
            <a:ext cx="3037826" cy="29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7925" y="1130575"/>
            <a:ext cx="2903250" cy="29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750" y="1160250"/>
            <a:ext cx="2903250" cy="287845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232125" y="76075"/>
            <a:ext cx="85206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4.6 Analyse multivariée</a:t>
            </a:r>
            <a:endParaRPr/>
          </a:p>
        </p:txBody>
      </p:sp>
      <p:pic>
        <p:nvPicPr>
          <p:cNvPr id="238" name="Google Shape;2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5" y="1103576"/>
            <a:ext cx="3102976" cy="306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8550" y="1103575"/>
            <a:ext cx="2994974" cy="30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3525" y="1103575"/>
            <a:ext cx="2908124" cy="30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267650" y="327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4.7 Analyses multivariées</a:t>
            </a:r>
            <a:endParaRPr/>
          </a:p>
        </p:txBody>
      </p:sp>
      <p:sp>
        <p:nvSpPr>
          <p:cNvPr id="247" name="Google Shape;247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25" y="723400"/>
            <a:ext cx="3783500" cy="401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7725" y="32700"/>
            <a:ext cx="5031999" cy="492995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4794150" y="3627700"/>
            <a:ext cx="683700" cy="52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6</a:t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598200" y="674625"/>
            <a:ext cx="615300" cy="52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598200" y="3627700"/>
            <a:ext cx="615300" cy="52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</a:t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29850" y="2093200"/>
            <a:ext cx="683700" cy="52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</a:t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4794150" y="2093200"/>
            <a:ext cx="683700" cy="52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5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4794150" y="674625"/>
            <a:ext cx="683700" cy="5298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4</a:t>
            </a:r>
            <a:endParaRPr/>
          </a:p>
        </p:txBody>
      </p:sp>
      <p:sp>
        <p:nvSpPr>
          <p:cNvPr id="75" name="Google Shape;75;p14"/>
          <p:cNvSpPr txBox="1"/>
          <p:nvPr/>
        </p:nvSpPr>
        <p:spPr>
          <a:xfrm>
            <a:off x="760625" y="708675"/>
            <a:ext cx="58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1</a:t>
            </a:r>
            <a:endParaRPr b="1" sz="1800" u="sng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1273300" y="2215963"/>
            <a:ext cx="49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341725" y="2032750"/>
            <a:ext cx="3170400" cy="65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Nettoyons les données </a:t>
            </a: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1341725" y="3506800"/>
            <a:ext cx="3170400" cy="65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Analyses descriptives</a:t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566200" y="3506800"/>
            <a:ext cx="3170400" cy="65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Faisabilité et conclusion</a:t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5566200" y="1972300"/>
            <a:ext cx="3170400" cy="65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Construction de l’algorithme de NutriFit</a:t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5566200" y="614175"/>
            <a:ext cx="3170400" cy="65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Analyses multivariées</a:t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1341725" y="614175"/>
            <a:ext cx="3170400" cy="6507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 l’application Nutri’Fit</a:t>
            </a:r>
            <a:endParaRPr/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253825" y="1629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44"/>
              <a:t>Top meilleurs catégories et marques et pays par rapport aux variables cibles</a:t>
            </a:r>
            <a:endParaRPr sz="14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88"/>
              <a:t>(fat_100g, saturated-fat_100g, carbohydrates_100g, sugars_100g, salt_100g)</a:t>
            </a:r>
            <a:endParaRPr sz="8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1"/>
              <a:t>Tri à l’aide d’une nouvelle variable qui est la somme des variables cibles</a:t>
            </a:r>
            <a:endParaRPr sz="1111"/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5" y="1000825"/>
            <a:ext cx="3038351" cy="362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5175" y="1000825"/>
            <a:ext cx="3013013" cy="362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750" y="961900"/>
            <a:ext cx="2908151" cy="36218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3928150" y="944175"/>
            <a:ext cx="4904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</a:t>
            </a:r>
            <a:r>
              <a:rPr lang="en"/>
              <a:t>L’algorithme de NutriFit</a:t>
            </a:r>
            <a:endParaRPr/>
          </a:p>
        </p:txBody>
      </p:sp>
      <p:pic>
        <p:nvPicPr>
          <p:cNvPr id="265" name="Google Shape;265;p33"/>
          <p:cNvPicPr preferRelativeResize="0"/>
          <p:nvPr/>
        </p:nvPicPr>
        <p:blipFill rotWithShape="1">
          <a:blip r:embed="rId3">
            <a:alphaModFix/>
          </a:blip>
          <a:srcRect b="-17702" l="0" r="1989" t="0"/>
          <a:stretch/>
        </p:blipFill>
        <p:spPr>
          <a:xfrm>
            <a:off x="528575" y="944175"/>
            <a:ext cx="3124675" cy="37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138075" y="195325"/>
            <a:ext cx="8962500" cy="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66"/>
              <a:t>Création un score général</a:t>
            </a:r>
            <a:endParaRPr sz="1100"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5" y="584125"/>
            <a:ext cx="4318175" cy="389757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5071150" y="1145875"/>
            <a:ext cx="3298800" cy="16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22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Cré</a:t>
            </a: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ation d’un score (0, 3) pour chacune des valeurs nutritionnelles (discrétisation par quartile)</a:t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NutriFit : moyenne des scores</a:t>
            </a:r>
            <a:endParaRPr sz="1222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22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22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 pour le produit avec plus fat/saturated fat/sugars/salt/energy , 0 pour le moins fat/saturated fat/sugars/salt/energy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74" name="Google Shape;27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125" y="2915400"/>
            <a:ext cx="4449048" cy="1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275525" y="206300"/>
            <a:ext cx="4137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55000"/>
              <a:buFont typeface="Arial"/>
              <a:buNone/>
            </a:pPr>
            <a:r>
              <a:rPr lang="en" sz="2000"/>
              <a:t>ACP et réduction de dimensions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23749"/>
              <a:buFont typeface="Arial"/>
              <a:buNone/>
            </a:pPr>
            <a:r>
              <a:t/>
            </a:r>
            <a:endParaRPr sz="888"/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341381"/>
              <a:buFont typeface="Arial"/>
              <a:buNone/>
            </a:pPr>
            <a:r>
              <a:t/>
            </a:r>
            <a:endParaRPr sz="322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475" y="1821217"/>
            <a:ext cx="3153550" cy="289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365" y="1821225"/>
            <a:ext cx="3268171" cy="28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35"/>
          <p:cNvSpPr txBox="1"/>
          <p:nvPr/>
        </p:nvSpPr>
        <p:spPr>
          <a:xfrm>
            <a:off x="325550" y="658300"/>
            <a:ext cx="51468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22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nous souhaitons trouver une nouvelle façon de synthétiser les caractéristiques communes à la majorité des données et trouver la combinaison optimale des composantes principales</a:t>
            </a:r>
            <a:endParaRPr sz="1222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On </a:t>
            </a:r>
            <a:r>
              <a:rPr lang="en" sz="8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extraire</a:t>
            </a:r>
            <a:r>
              <a:rPr lang="en" sz="8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les variables </a:t>
            </a:r>
            <a:r>
              <a:rPr lang="en" sz="8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'energy-kcal_100g', 'fat_100g','saturated-fat_100g', 'carbohydrates_100g', 'sugars_100g', 'salt_100g', 'proteins_100g'</a:t>
            </a:r>
            <a:r>
              <a:rPr lang="en" sz="8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Puis </a:t>
            </a:r>
            <a:r>
              <a:rPr lang="en" sz="8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standardiser</a:t>
            </a:r>
            <a:r>
              <a:rPr lang="en" sz="8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ces variables</a:t>
            </a:r>
            <a:endParaRPr sz="888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85" name="Google Shape;285;p35"/>
          <p:cNvSpPr txBox="1"/>
          <p:nvPr/>
        </p:nvSpPr>
        <p:spPr>
          <a:xfrm>
            <a:off x="5472450" y="658300"/>
            <a:ext cx="30000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F1 (35.9%) : Energie en calories et lipides et graisses saturées(fat et saturated_fat )</a:t>
            </a:r>
            <a:endParaRPr sz="888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88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F2 (20.2%) : Sel, Protéines, Fibres, Carbohydrates, Sucre   =&gt; 56.1% de variance expliquée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675" y="1210625"/>
            <a:ext cx="3349425" cy="311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25" y="1210625"/>
            <a:ext cx="3565974" cy="30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6"/>
          <p:cNvSpPr txBox="1"/>
          <p:nvPr/>
        </p:nvSpPr>
        <p:spPr>
          <a:xfrm>
            <a:off x="810225" y="419600"/>
            <a:ext cx="57006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6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Le cercle des corrélations des composantes F3,F4 et F5,F6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188725" y="68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66"/>
              <a:t>Projeter les points sur les composantes F1 et F2, puis isoler les valeurs par score_total et colorez par nutriscore_grade et catégories des produits </a:t>
            </a:r>
            <a:endParaRPr/>
          </a:p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50" y="588475"/>
            <a:ext cx="2828575" cy="24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650" y="598475"/>
            <a:ext cx="2828574" cy="247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00" y="3197250"/>
            <a:ext cx="7936851" cy="16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5875" y="646375"/>
            <a:ext cx="2683451" cy="238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500" y="3106000"/>
            <a:ext cx="8839200" cy="181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02525"/>
            <a:ext cx="2871474" cy="25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4000" y="502525"/>
            <a:ext cx="2496509" cy="250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4150" y="502525"/>
            <a:ext cx="2950936" cy="2507924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38"/>
          <p:cNvSpPr txBox="1"/>
          <p:nvPr/>
        </p:nvSpPr>
        <p:spPr>
          <a:xfrm>
            <a:off x="398100" y="86800"/>
            <a:ext cx="83478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6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Projeter les points sur les composantes F1 et F5, puis isoler les valeurs par score_total et colorez par nutriscore_grade et catégories des produits 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/>
        </p:nvSpPr>
        <p:spPr>
          <a:xfrm>
            <a:off x="209800" y="689275"/>
            <a:ext cx="5454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Utilisé pour déterminer s'il existe ou non une différence statistiquement significative entre les médianes de cinq groupes (pour la variable score total)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En fonction de la note on a des groupes a,b,c,d,e; si la composition de Score-Total(</a:t>
            </a: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le moyen des score par quartiles pour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900">
                <a:latin typeface="Old Standard TT"/>
                <a:ea typeface="Old Standard TT"/>
                <a:cs typeface="Old Standard TT"/>
                <a:sym typeface="Old Standard TT"/>
              </a:rPr>
              <a:t>fat/saturated fat/sugars/salt/energy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) justifier que les observatoires sont dans les groupe différentes.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Question: </a:t>
            </a: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Est ce que les produits sont issus d’une même population sur la base du score ou pas ?</a:t>
            </a:r>
            <a:endParaRPr sz="12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L'hypothèse nulle (H0) : 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la médiane de score_total est similaire dans tous les groupes.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ld Standard TT"/>
              <a:buChar char="●"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L'hypothèse alternative : (Ha) : 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La médiane </a:t>
            </a:r>
            <a:r>
              <a:rPr lang="en" sz="12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 score_total 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n'est pas similaire dans au moins deux groupes.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Dans ce cas, la p-value correspondante est de 0,0. Puisque cette p-value est inférieure à 0,05 (pour 95% de confiance), nous pouvons rejeter l'hypothèse nulle H0.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p39"/>
          <p:cNvSpPr txBox="1"/>
          <p:nvPr>
            <p:ph type="title"/>
          </p:nvPr>
        </p:nvSpPr>
        <p:spPr>
          <a:xfrm>
            <a:off x="235500" y="173500"/>
            <a:ext cx="852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0365"/>
              <a:buFont typeface="Arial"/>
              <a:buNone/>
            </a:pPr>
            <a:r>
              <a:rPr lang="en" sz="1822"/>
              <a:t>Test de Kruskal Wallis</a:t>
            </a:r>
            <a:endParaRPr/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2225" y="1329275"/>
            <a:ext cx="3320474" cy="18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311700" y="184600"/>
            <a:ext cx="85206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00"/>
              <a:t>Proposer les meilleurs produits et brands selon notre recherche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00"/>
              <a:t>Nutri’Fit </a:t>
            </a:r>
            <a:r>
              <a:rPr lang="en" sz="1100"/>
              <a:t>: Trouver un spaghetti avec un bon score et propose un bon brand</a:t>
            </a:r>
            <a:endParaRPr sz="1100"/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25" y="1058225"/>
            <a:ext cx="4070175" cy="323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6100" y="1058225"/>
            <a:ext cx="4585501" cy="323507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232125" y="1412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999"/>
              <a:buFont typeface="Arial"/>
              <a:buNone/>
            </a:pPr>
            <a:r>
              <a:rPr lang="en" sz="1666"/>
              <a:t>Création d’un score général pour les produits français</a:t>
            </a:r>
            <a:endParaRPr/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50" y="906800"/>
            <a:ext cx="3225975" cy="31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750" y="906800"/>
            <a:ext cx="3125151" cy="305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7025" y="906800"/>
            <a:ext cx="2524026" cy="310092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type="title"/>
          </p:nvPr>
        </p:nvSpPr>
        <p:spPr>
          <a:xfrm>
            <a:off x="123600" y="68850"/>
            <a:ext cx="35874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65760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Old Standard TT"/>
              <a:buAutoNum type="arabicPeriod"/>
            </a:pPr>
            <a:r>
              <a:rPr b="1" lang="en" sz="2400"/>
              <a:t>L’application NutriFit</a:t>
            </a:r>
            <a:endParaRPr/>
          </a:p>
        </p:txBody>
      </p:sp>
      <p:sp>
        <p:nvSpPr>
          <p:cNvPr id="89" name="Google Shape;89;p15"/>
          <p:cNvSpPr txBox="1"/>
          <p:nvPr>
            <p:ph idx="1" type="body"/>
          </p:nvPr>
        </p:nvSpPr>
        <p:spPr>
          <a:xfrm>
            <a:off x="94050" y="477450"/>
            <a:ext cx="3356100" cy="41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L'agence "</a:t>
            </a:r>
            <a:r>
              <a:rPr lang="en" sz="1400">
                <a:uFill>
                  <a:noFill/>
                </a:uFill>
                <a:hlinkClick r:id="rId3"/>
              </a:rPr>
              <a:t>Santé publique France</a:t>
            </a:r>
            <a:r>
              <a:rPr lang="en" sz="1400"/>
              <a:t>" a lancé un appel à projets pour trouver des idées innovantes d’applications en lien avec l'alimentation.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 sz="1400"/>
              <a:t>Utilisation du code-barre pour identifier un produit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 sz="1400"/>
              <a:t>Attribution d’un groupe sur la base d’un algorithme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/>
              <a:t>Proposer des produits alternatifs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 sz="1400"/>
              <a:t>Projet open source donc transparence de l’algorithme</a:t>
            </a:r>
            <a:endParaRPr sz="1400"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4">
            <a:alphaModFix/>
          </a:blip>
          <a:srcRect b="-1270" l="-63117" r="8796" t="127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'agence Santé publique France" id="91" name="Google Shape;9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1075" y="1317125"/>
            <a:ext cx="1318600" cy="7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311700" y="133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66"/>
              <a:t>P</a:t>
            </a:r>
            <a:r>
              <a:rPr lang="en" sz="1666"/>
              <a:t>roposer les produits français</a:t>
            </a:r>
            <a:endParaRPr sz="1666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11"/>
              <a:t>On définit une fonction afin de nous proposer les meilleurs produits francais dans la catégorie qu'on cherche.</a:t>
            </a:r>
            <a:endParaRPr sz="1111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11"/>
              <a:t> Par exemple: les meilleurs biscuits français avec moins de  fat_100g, saturated-fat_100g, carbohydrates_100g, sugars_100g, salt_100g</a:t>
            </a:r>
            <a:endParaRPr sz="1111"/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50" y="1022525"/>
            <a:ext cx="4390950" cy="3079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625" y="1059825"/>
            <a:ext cx="4247626" cy="304194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75" y="0"/>
            <a:ext cx="5440099" cy="50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3"/>
          <p:cNvSpPr txBox="1"/>
          <p:nvPr/>
        </p:nvSpPr>
        <p:spPr>
          <a:xfrm>
            <a:off x="5584775" y="788525"/>
            <a:ext cx="3465300" cy="3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6</a:t>
            </a: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. Faisabilité et conclusion</a:t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Projet réalisable(On a une large base de données)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Possibilité de discriminer des produits en catégorie selon les données nutritionnelles, énergétiques et compositions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Création d’un score entre (0-3) qui permet de savoir à quel point notre produit est bon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●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Application interactif: possibilité de proposer le meilleur produit selon notre recherche entre les produits internationale ou les produits français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53" name="Google Shape;35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Pistes d’amélioration</a:t>
            </a:r>
            <a:endParaRPr/>
          </a:p>
        </p:txBody>
      </p:sp>
      <p:sp>
        <p:nvSpPr>
          <p:cNvPr id="359" name="Google Shape;359;p44"/>
          <p:cNvSpPr txBox="1"/>
          <p:nvPr>
            <p:ph idx="1" type="body"/>
          </p:nvPr>
        </p:nvSpPr>
        <p:spPr>
          <a:xfrm>
            <a:off x="311700" y="1171600"/>
            <a:ext cx="45714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Intégrer la reconnaissance d’un produit par son code-barre pour pouvoir retrouver ces données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Extraction des informations nutritionnelles à partir d’une photo</a:t>
            </a:r>
            <a:endParaRPr sz="1300"/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150" y="1058225"/>
            <a:ext cx="3761175" cy="351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123600" y="326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Fonctionnement de l’application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225" y="515125"/>
            <a:ext cx="2575350" cy="42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3436225" y="1085125"/>
            <a:ext cx="1924200" cy="334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Reconnaissance du produit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Matching avec base de données « OpenFoodFacts » pour récupérer les données nutritionnelles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Calcul du Score NutriFit</a:t>
            </a:r>
            <a:endParaRPr>
              <a:solidFill>
                <a:schemeClr val="lt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Proposer de produits alternatifs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825" y="1528925"/>
            <a:ext cx="20859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5459425" y="2342150"/>
            <a:ext cx="1226100" cy="56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2375800" y="2380525"/>
            <a:ext cx="1060800" cy="564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2375800" y="2506250"/>
            <a:ext cx="139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Scan Code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5360425" y="2462563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Score NutriFit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5525" y="1388950"/>
            <a:ext cx="2350100" cy="238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123625" y="833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 Nettoyage des données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3121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sz="1300"/>
              <a:t>Traitement des valeurs manquantes: Choix du retrait des colonnes avec plus de 75% valeurs manquants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" sz="1300"/>
              <a:t>Conservation de 38 colonnes</a:t>
            </a:r>
            <a:endParaRPr sz="900"/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750" y="2136225"/>
            <a:ext cx="1929350" cy="192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405000" y="696525"/>
            <a:ext cx="41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Jeu de données assez importants (4 Gb)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6450" y="614900"/>
            <a:ext cx="1448850" cy="6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200" y="1880875"/>
            <a:ext cx="3306027" cy="2676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7"/>
          <p:cNvSpPr txBox="1"/>
          <p:nvPr/>
        </p:nvSpPr>
        <p:spPr>
          <a:xfrm>
            <a:off x="5589175" y="1721725"/>
            <a:ext cx="3515100" cy="24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Suppression des colonnes redondantes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Suppression des duplicatas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Modification des types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Traitement des anomalies et outliers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Traitement des valeurs manquantes</a:t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ld Standard TT"/>
              <a:buChar char="❖"/>
            </a:pPr>
            <a:r>
              <a:rPr lang="en" sz="13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(fillna, IterativeImputer )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5201" y="2320225"/>
            <a:ext cx="1839524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/>
        </p:nvSpPr>
        <p:spPr>
          <a:xfrm>
            <a:off x="0" y="36013"/>
            <a:ext cx="331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2.2 Nettoyage des données</a:t>
            </a:r>
            <a:endParaRPr sz="400"/>
          </a:p>
        </p:txBody>
      </p:sp>
      <p:sp>
        <p:nvSpPr>
          <p:cNvPr id="125" name="Google Shape;125;p18"/>
          <p:cNvSpPr txBox="1"/>
          <p:nvPr/>
        </p:nvSpPr>
        <p:spPr>
          <a:xfrm>
            <a:off x="166375" y="766825"/>
            <a:ext cx="3067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On voit qu'il y a une forte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corrélation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entre "salt" et "sodium".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Il existe aussi une forte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corrélation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entre "nutrition-score-fr_100g" et "nutriscore_score".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On garde 'salt_100g' et 'nutrition-score-fr_100g' qui ont un mieux taux remplissage.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650" y="330925"/>
            <a:ext cx="4728552" cy="4241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116375" y="688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2.3 Nettoyage des données: </a:t>
            </a:r>
            <a:r>
              <a:rPr lang="en" sz="1355"/>
              <a:t>Détection des outliers et des anomalies</a:t>
            </a:r>
            <a:endParaRPr sz="1555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116375" y="499150"/>
            <a:ext cx="8810700" cy="42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Suppression </a:t>
            </a:r>
            <a:r>
              <a:rPr lang="en" sz="1300"/>
              <a:t>de</a:t>
            </a:r>
            <a:r>
              <a:rPr lang="en" sz="1300"/>
              <a:t> valeurs pour l’énergie (inférieure à 0 et supérieures à 900) kcal </a:t>
            </a:r>
            <a:endParaRPr sz="1300"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Supprimer les valeurs </a:t>
            </a:r>
            <a:r>
              <a:rPr lang="en" sz="1300"/>
              <a:t>inférieure à 0 et supérieures 100 g aux</a:t>
            </a:r>
            <a:r>
              <a:rPr lang="en" sz="1300"/>
              <a:t> valeurs 100g</a:t>
            </a:r>
            <a:endParaRPr sz="1300"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('fat_100g', 'saturated-fat_100g', 'carbohydrates_100g', 'sugars_100g',  'proteins_100g', 'salt_100g',</a:t>
            </a:r>
            <a:endParaRPr sz="1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'sodium_100g', 'fruits-vegetables-nuts-estimate-from-ingredients_100g', 'nutrition-score-fr_100g')</a:t>
            </a:r>
            <a:endParaRPr sz="10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Supprimer les lignes qui ont NAN pour </a:t>
            </a:r>
            <a:endParaRPr sz="1300"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('energy-kcal_100g', 'fat_100g','saturated-fat_100g', 'carbohydrates_100g', 'sugars_100g', </a:t>
            </a:r>
            <a:endParaRPr sz="10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'proteins_100g', 'salt_100g</a:t>
            </a:r>
            <a:r>
              <a:rPr lang="en" sz="1300"/>
              <a:t>')</a:t>
            </a:r>
            <a:endParaRPr sz="1300"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La sommes des ingrédients ne doit pas dépasser 100 g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Supprimer les lignes sans ‘product name’ et ‘Countries’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Remplacement de NaN par ‘unknown’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Utiliser IterativeImputer pour les variables numériques </a:t>
            </a:r>
            <a:endParaRPr b="1" sz="13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500" y="947675"/>
            <a:ext cx="2779876" cy="248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9"/>
          <p:cNvCxnSpPr>
            <a:stCxn id="136" idx="2"/>
          </p:cNvCxnSpPr>
          <p:nvPr/>
        </p:nvCxnSpPr>
        <p:spPr>
          <a:xfrm>
            <a:off x="8154025" y="1862725"/>
            <a:ext cx="579300" cy="229200"/>
          </a:xfrm>
          <a:prstGeom prst="straightConnector1">
            <a:avLst/>
          </a:prstGeom>
          <a:noFill/>
          <a:ln cap="flat" cmpd="sng" w="952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9"/>
          <p:cNvSpPr/>
          <p:nvPr/>
        </p:nvSpPr>
        <p:spPr>
          <a:xfrm>
            <a:off x="8519278" y="1978458"/>
            <a:ext cx="358000" cy="284450"/>
          </a:xfrm>
          <a:custGeom>
            <a:rect b="b" l="l" r="r" t="t"/>
            <a:pathLst>
              <a:path extrusionOk="0" h="11378" w="14320">
                <a:moveTo>
                  <a:pt x="9937" y="11004"/>
                </a:moveTo>
                <a:cubicBezTo>
                  <a:pt x="7400" y="11004"/>
                  <a:pt x="4589" y="11152"/>
                  <a:pt x="2413" y="9847"/>
                </a:cubicBezTo>
                <a:cubicBezTo>
                  <a:pt x="-81" y="8351"/>
                  <a:pt x="-949" y="2662"/>
                  <a:pt x="1545" y="1166"/>
                </a:cubicBezTo>
                <a:cubicBezTo>
                  <a:pt x="5179" y="-1014"/>
                  <a:pt x="11808" y="136"/>
                  <a:pt x="13988" y="3770"/>
                </a:cubicBezTo>
                <a:cubicBezTo>
                  <a:pt x="15461" y="6225"/>
                  <a:pt x="11382" y="13028"/>
                  <a:pt x="9358" y="11004"/>
                </a:cubicBezTo>
              </a:path>
            </a:pathLst>
          </a:custGeom>
          <a:noFill/>
          <a:ln cap="flat" cmpd="sng" w="9525">
            <a:solidFill>
              <a:srgbClr val="CC4125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6" name="Google Shape;136;p19"/>
          <p:cNvSpPr txBox="1"/>
          <p:nvPr/>
        </p:nvSpPr>
        <p:spPr>
          <a:xfrm>
            <a:off x="7788775" y="1462525"/>
            <a:ext cx="73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61C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Outlier</a:t>
            </a:r>
            <a:endParaRPr>
              <a:solidFill>
                <a:srgbClr val="A61C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500" y="3842050"/>
            <a:ext cx="2160725" cy="9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1909800" y="4181350"/>
            <a:ext cx="2532000" cy="708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Taille de df après nettoyage</a:t>
            </a:r>
            <a:endParaRPr b="1">
              <a:solidFill>
                <a:srgbClr val="99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Lignes = 972636  supprimées</a:t>
            </a:r>
            <a:endParaRPr sz="1000">
              <a:solidFill>
                <a:srgbClr val="99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Colonnes = 163  </a:t>
            </a:r>
            <a:r>
              <a:rPr lang="en" sz="1000">
                <a:solidFill>
                  <a:srgbClr val="99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supprimées</a:t>
            </a:r>
            <a:endParaRPr sz="1000">
              <a:solidFill>
                <a:srgbClr val="99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514125" y="4295800"/>
            <a:ext cx="730500" cy="229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3. </a:t>
            </a:r>
            <a:r>
              <a:rPr lang="en" sz="2000"/>
              <a:t>Analyse descriptive</a:t>
            </a:r>
            <a:r>
              <a:rPr lang="en" sz="2000"/>
              <a:t> </a:t>
            </a:r>
            <a:endParaRPr sz="2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9100" y="1206550"/>
            <a:ext cx="4116250" cy="32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4745600" y="701725"/>
            <a:ext cx="4167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9" name="Google Shape;14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239375" y="1122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000"/>
              <a:buFont typeface="Arial"/>
              <a:buNone/>
            </a:pPr>
            <a:r>
              <a:rPr lang="en" sz="2000"/>
              <a:t>3.1 Analyse descriptive </a:t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2691150" y="513625"/>
            <a:ext cx="4167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Old Standard TT"/>
                <a:ea typeface="Old Standard TT"/>
                <a:cs typeface="Old Standard TT"/>
                <a:sym typeface="Old Standard TT"/>
              </a:rPr>
              <a:t>Les produits</a:t>
            </a:r>
            <a:r>
              <a:rPr b="1" lang="en" sz="1200">
                <a:latin typeface="Old Standard TT"/>
                <a:ea typeface="Old Standard TT"/>
                <a:cs typeface="Old Standard TT"/>
                <a:sym typeface="Old Standard TT"/>
              </a:rPr>
              <a:t>(pnns_groups_1 et pnns_groups_2)</a:t>
            </a:r>
            <a:endParaRPr b="1" sz="21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3925"/>
            <a:ext cx="4534523" cy="260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23" y="1250125"/>
            <a:ext cx="4152278" cy="259318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755525" y="4181850"/>
            <a:ext cx="79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Les fromages, desserts, 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sauces, </a:t>
            </a:r>
            <a:r>
              <a:rPr b="1" lang="en">
                <a:latin typeface="Old Standard TT"/>
                <a:ea typeface="Old Standard TT"/>
                <a:cs typeface="Old Standard TT"/>
                <a:sym typeface="Old Standard TT"/>
              </a:rPr>
              <a:t>viandes (meat,fish) et le lait sont les produits les plus consommés.</a:t>
            </a:r>
            <a:endParaRPr b="1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2999675" y="4594400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Nombre de produits : 1218586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160" name="Google Shape;16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